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13"/>
  </p:notesMasterIdLst>
  <p:sldIdLst>
    <p:sldId id="274" r:id="rId2"/>
    <p:sldId id="256" r:id="rId3"/>
    <p:sldId id="258" r:id="rId4"/>
    <p:sldId id="272" r:id="rId5"/>
    <p:sldId id="264" r:id="rId6"/>
    <p:sldId id="268" r:id="rId7"/>
    <p:sldId id="269" r:id="rId8"/>
    <p:sldId id="270" r:id="rId9"/>
    <p:sldId id="271" r:id="rId10"/>
    <p:sldId id="273" r:id="rId11"/>
    <p:sldId id="267" r:id="rId12"/>
  </p:sldIdLst>
  <p:sldSz cx="9144000" cy="6858000" type="screen4x3"/>
  <p:notesSz cx="7099300" cy="10234613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9529B"/>
    <a:srgbClr val="4D4D4D"/>
    <a:srgbClr val="808080"/>
    <a:srgbClr val="0E296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45" autoAdjust="0"/>
    <p:restoredTop sz="94793" autoAdjust="0"/>
  </p:normalViewPr>
  <p:slideViewPr>
    <p:cSldViewPr>
      <p:cViewPr varScale="1">
        <p:scale>
          <a:sx n="84" d="100"/>
          <a:sy n="84" d="100"/>
        </p:scale>
        <p:origin x="-1320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8D2E4D62-3D53-410C-AD01-A733C58AA8B7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375484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AOT_BEAM_blu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0815" b="24760"/>
          <a:stretch>
            <a:fillRect/>
          </a:stretch>
        </p:blipFill>
        <p:spPr bwMode="auto">
          <a:xfrm>
            <a:off x="179388" y="857250"/>
            <a:ext cx="8780462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4427538" y="1700213"/>
            <a:ext cx="411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endParaRPr lang="en-US" sz="2400"/>
          </a:p>
        </p:txBody>
      </p:sp>
      <p:pic>
        <p:nvPicPr>
          <p:cNvPr id="6" name="Picture 10" descr="AOT_LOGO_int_L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236538"/>
            <a:ext cx="2519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0825"/>
            <a:ext cx="8277225" cy="468313"/>
          </a:xfrm>
        </p:spPr>
        <p:txBody>
          <a:bodyPr/>
          <a:lstStyle>
            <a:lvl1pPr>
              <a:defRPr>
                <a:solidFill>
                  <a:srgbClr val="29529B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957388"/>
            <a:ext cx="8277225" cy="468312"/>
          </a:xfrm>
        </p:spPr>
        <p:txBody>
          <a:bodyPr lIns="0" tIns="0" rIns="0" bIns="0"/>
          <a:lstStyle>
            <a:lvl1pPr marL="0" indent="0">
              <a:lnSpc>
                <a:spcPts val="3400"/>
              </a:lnSpc>
              <a:buFontTx/>
              <a:buNone/>
              <a:defRPr sz="3200">
                <a:solidFill>
                  <a:srgbClr val="808080"/>
                </a:solidFill>
              </a:defRPr>
            </a:lvl1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="" xmlns:p14="http://schemas.microsoft.com/office/powerpoint/2010/main" val="80415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F96FC-5270-401C-BDFD-FAE0065927F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371452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713" y="381000"/>
            <a:ext cx="2068512" cy="58181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56313" cy="58181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AEA9-2071-4BD9-AED9-AF8870A1931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08722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2952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6BDF8-7D30-414F-8A87-8BDED48FF62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42908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716A-11F1-428E-B8FB-8D825D38FE6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48443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0825"/>
            <a:ext cx="4062413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20825"/>
            <a:ext cx="4062412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924CD-6661-4C81-B6C2-C13A33726CD2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321383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65F1F-57B0-4B2F-9539-67704267288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202879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A4961-B263-48BD-A364-B213D5C749CA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57309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51206-3FDD-47B5-BF61-B71CC9B082E5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286000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9FA2C-B2A7-417E-9B0E-1E774FBB4584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369180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BBCB-3892-472E-8742-37422832EC5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8285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2772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smtClean="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602413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>
            <a:lvl1pPr algn="l">
              <a:defRPr sz="800"/>
            </a:lvl1pPr>
          </a:lstStyle>
          <a:p>
            <a:pPr>
              <a:defRPr/>
            </a:pPr>
            <a:fld id="{52686546-40F0-4642-83EB-3579D5B90878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  <p:sp>
        <p:nvSpPr>
          <p:cNvPr id="102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0825"/>
            <a:ext cx="8277225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2nd level</a:t>
            </a:r>
          </a:p>
          <a:p>
            <a:pPr lvl="2"/>
            <a:r>
              <a:rPr lang="en-US" smtClean="0"/>
              <a:t>3rd level</a:t>
            </a:r>
          </a:p>
          <a:p>
            <a:pPr lvl="3"/>
            <a:r>
              <a:rPr lang="en-US" smtClean="0"/>
              <a:t>4th level</a:t>
            </a:r>
          </a:p>
          <a:p>
            <a:pPr lvl="4"/>
            <a:r>
              <a:rPr lang="en-US" smtClean="0"/>
              <a:t>5th level</a:t>
            </a:r>
          </a:p>
        </p:txBody>
      </p:sp>
      <p:pic>
        <p:nvPicPr>
          <p:cNvPr id="1029" name="Picture 8" descr="AOT_LOGO_int_M_rgb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6477000"/>
            <a:ext cx="16176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29529B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29529B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29529B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29529B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29529B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E296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E296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E296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E2960"/>
          </a:solidFill>
          <a:latin typeface="Arial" charset="0"/>
        </a:defRPr>
      </a:lvl9pPr>
    </p:titleStyle>
    <p:bodyStyle>
      <a:lvl1pPr marL="533400" indent="-5334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428625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371600" indent="-409575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752600" indent="-36195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209800" indent="-46355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Themen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0825"/>
            <a:ext cx="8151440" cy="4678363"/>
          </a:xfrm>
        </p:spPr>
        <p:txBody>
          <a:bodyPr/>
          <a:lstStyle/>
          <a:p>
            <a:pPr marL="0" indent="0">
              <a:buNone/>
            </a:pPr>
            <a:r>
              <a:rPr lang="de-DE" sz="2000" dirty="0" smtClean="0"/>
              <a:t>Es werden nur Fälle zu folgenden 8 Bereichen angenommen:</a:t>
            </a:r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VA-LCP Curved </a:t>
            </a:r>
            <a:r>
              <a:rPr lang="en-US" sz="2000" dirty="0" err="1" smtClean="0"/>
              <a:t>Condylar</a:t>
            </a:r>
            <a:r>
              <a:rPr lang="en-US" sz="2000" dirty="0" smtClean="0"/>
              <a:t> Plate in comminuted distal femur </a:t>
            </a:r>
            <a:r>
              <a:rPr lang="en-US" sz="2000" dirty="0" err="1" smtClean="0"/>
              <a:t>fx</a:t>
            </a:r>
            <a:r>
              <a:rPr lang="en-US" sz="2000" dirty="0" smtClean="0"/>
              <a:t>, especially failures.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Distal femur fractures– How much stability is needed?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VA Ankle Trauma System – are 2.7mm VA locking screws appropriate?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Augmentation at the proximal femur 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Augmentation at the proximal </a:t>
            </a:r>
            <a:r>
              <a:rPr lang="en-US" sz="2000" dirty="0" err="1" smtClean="0"/>
              <a:t>humerus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err="1" smtClean="0"/>
              <a:t>Suprapatellar</a:t>
            </a:r>
            <a:r>
              <a:rPr lang="en-US" sz="2000" dirty="0" smtClean="0"/>
              <a:t> Nailing compared to </a:t>
            </a:r>
            <a:r>
              <a:rPr lang="en-US" sz="2000" dirty="0" err="1" smtClean="0"/>
              <a:t>infrapatellar</a:t>
            </a:r>
            <a:r>
              <a:rPr lang="en-US" sz="2000" dirty="0" smtClean="0"/>
              <a:t> nailing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Femoral Neck Fractures – challenging cases</a:t>
            </a:r>
            <a:endParaRPr lang="de-DE" sz="2000" dirty="0" smtClean="0"/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Distal </a:t>
            </a:r>
            <a:r>
              <a:rPr lang="en-US" sz="2000" dirty="0" err="1" smtClean="0"/>
              <a:t>Humerus</a:t>
            </a:r>
            <a:r>
              <a:rPr lang="en-US" sz="2000" dirty="0" smtClean="0"/>
              <a:t> – challenging cases</a:t>
            </a:r>
            <a:endParaRPr lang="de-DE" sz="2000" dirty="0" smtClean="0"/>
          </a:p>
          <a:p>
            <a:pPr marL="0" indent="0">
              <a:buNone/>
            </a:pPr>
            <a:endParaRPr lang="de-CH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Zur Diskussion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…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10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de-DE" kern="1200" dirty="0" smtClean="0">
                <a:solidFill>
                  <a:srgbClr val="000000"/>
                </a:solidFill>
                <a:latin typeface="Arial" charset="0"/>
              </a:rPr>
              <a:t>The case should highlight treatment failures and their possible causes and should also have the message of how to have avoided the complications.)</a:t>
            </a: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11</a:t>
            </a:fld>
            <a:endParaRPr lang="de-CH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/ Take-</a:t>
            </a:r>
            <a:r>
              <a:rPr lang="de-DE" dirty="0" err="1" smtClean="0"/>
              <a:t>home</a:t>
            </a:r>
            <a:r>
              <a:rPr lang="de-DE" dirty="0" smtClean="0"/>
              <a:t> Message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268278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043608" y="5631104"/>
            <a:ext cx="3890020" cy="91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ts val="1800"/>
              </a:lnSpc>
            </a:pPr>
            <a:r>
              <a:rPr lang="en-US" sz="2000" b="1" dirty="0" smtClean="0">
                <a:solidFill>
                  <a:srgbClr val="808080"/>
                </a:solidFill>
              </a:rPr>
              <a:t>XY Name</a:t>
            </a:r>
          </a:p>
          <a:p>
            <a:pPr algn="l" eaLnBrk="1" hangingPunct="1">
              <a:lnSpc>
                <a:spcPts val="1800"/>
              </a:lnSpc>
            </a:pPr>
            <a:endParaRPr lang="en-US" sz="1600" b="1" dirty="0">
              <a:solidFill>
                <a:srgbClr val="808080"/>
              </a:solidFill>
            </a:endParaRPr>
          </a:p>
          <a:p>
            <a:pPr algn="l" eaLnBrk="1" hangingPunct="1">
              <a:lnSpc>
                <a:spcPts val="1800"/>
              </a:lnSpc>
            </a:pPr>
            <a:r>
              <a:rPr lang="en-US" sz="1600" b="1" dirty="0" err="1" smtClean="0">
                <a:solidFill>
                  <a:srgbClr val="808080"/>
                </a:solidFill>
              </a:rPr>
              <a:t>Xy</a:t>
            </a:r>
            <a:r>
              <a:rPr lang="en-US" sz="1600" b="1" dirty="0" smtClean="0">
                <a:solidFill>
                  <a:srgbClr val="808080"/>
                </a:solidFill>
              </a:rPr>
              <a:t> City, </a:t>
            </a:r>
            <a:r>
              <a:rPr lang="en-US" sz="1600" b="1" dirty="0" err="1" smtClean="0">
                <a:solidFill>
                  <a:srgbClr val="808080"/>
                </a:solidFill>
              </a:rPr>
              <a:t>Xy</a:t>
            </a:r>
            <a:r>
              <a:rPr lang="en-US" sz="1600" b="1" dirty="0" smtClean="0">
                <a:solidFill>
                  <a:srgbClr val="808080"/>
                </a:solidFill>
              </a:rPr>
              <a:t> Country</a:t>
            </a:r>
            <a:endParaRPr lang="en-US" sz="1600" b="1" dirty="0">
              <a:solidFill>
                <a:srgbClr val="808080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772025" y="476672"/>
            <a:ext cx="3886200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lnSpc>
                <a:spcPts val="1800"/>
              </a:lnSpc>
            </a:pPr>
            <a:r>
              <a:rPr lang="en-US" sz="1600" b="1" dirty="0" err="1" smtClean="0">
                <a:solidFill>
                  <a:srgbClr val="808080"/>
                </a:solidFill>
              </a:rPr>
              <a:t>AOTrauma</a:t>
            </a:r>
            <a:r>
              <a:rPr lang="en-US" sz="1600" b="1" dirty="0" smtClean="0">
                <a:solidFill>
                  <a:srgbClr val="808080"/>
                </a:solidFill>
              </a:rPr>
              <a:t> </a:t>
            </a:r>
            <a:r>
              <a:rPr lang="en-US" sz="1600" b="1" dirty="0" err="1" smtClean="0">
                <a:solidFill>
                  <a:srgbClr val="808080"/>
                </a:solidFill>
              </a:rPr>
              <a:t>Experten</a:t>
            </a:r>
            <a:r>
              <a:rPr lang="en-US" sz="1600" b="1" dirty="0" smtClean="0">
                <a:solidFill>
                  <a:srgbClr val="808080"/>
                </a:solidFill>
              </a:rPr>
              <a:t> Symposium</a:t>
            </a:r>
          </a:p>
          <a:p>
            <a:pPr algn="r" eaLnBrk="1" hangingPunct="1">
              <a:lnSpc>
                <a:spcPts val="1800"/>
              </a:lnSpc>
            </a:pPr>
            <a:r>
              <a:rPr lang="en-US" sz="1600" b="1" dirty="0" err="1" smtClean="0">
                <a:solidFill>
                  <a:srgbClr val="808080"/>
                </a:solidFill>
              </a:rPr>
              <a:t>Tübingen</a:t>
            </a:r>
            <a:r>
              <a:rPr lang="en-US" sz="1600" b="1" dirty="0" smtClean="0">
                <a:solidFill>
                  <a:srgbClr val="808080"/>
                </a:solidFill>
              </a:rPr>
              <a:t>, 7 &amp; 8. </a:t>
            </a:r>
            <a:r>
              <a:rPr lang="en-US" sz="1600" b="1" dirty="0" err="1" smtClean="0">
                <a:solidFill>
                  <a:srgbClr val="808080"/>
                </a:solidFill>
              </a:rPr>
              <a:t>Oktober</a:t>
            </a:r>
            <a:r>
              <a:rPr lang="en-US" sz="1600" b="1" dirty="0" smtClean="0">
                <a:solidFill>
                  <a:srgbClr val="808080"/>
                </a:solidFill>
              </a:rPr>
              <a:t> 2016</a:t>
            </a:r>
          </a:p>
        </p:txBody>
      </p:sp>
      <p:sp>
        <p:nvSpPr>
          <p:cNvPr id="3076" name="Rectangle 1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Titel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Prä-op</a:t>
            </a:r>
            <a:r>
              <a:rPr lang="de-DE" dirty="0" smtClean="0"/>
              <a:t> / Ausgangslage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Geschlecht</a:t>
            </a:r>
          </a:p>
          <a:p>
            <a:pPr marL="0" indent="0">
              <a:buNone/>
            </a:pPr>
            <a:r>
              <a:rPr lang="de-DE" sz="2000" dirty="0" smtClean="0"/>
              <a:t>Alter</a:t>
            </a:r>
          </a:p>
          <a:p>
            <a:pPr marL="0" indent="0">
              <a:buNone/>
            </a:pPr>
            <a:r>
              <a:rPr lang="de-DE" sz="2000" dirty="0" smtClean="0"/>
              <a:t>Diagnose / Klassifikation inkl. relevante Seitenerkrankungen</a:t>
            </a:r>
          </a:p>
          <a:p>
            <a:pPr marL="0" indent="0">
              <a:buNone/>
            </a:pPr>
            <a:r>
              <a:rPr lang="de-DE" sz="2000" dirty="0" smtClean="0"/>
              <a:t>Andere für den Fall relevante Fakten</a:t>
            </a:r>
            <a:endParaRPr lang="de-CH" sz="2000" dirty="0"/>
          </a:p>
        </p:txBody>
      </p:sp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nl-BE" sz="1800" dirty="0" smtClean="0">
                <a:latin typeface="Arial" panose="020B0604020202020204" pitchFamily="34" charset="0"/>
              </a:rPr>
              <a:t>Accident x-ray  / </a:t>
            </a:r>
            <a:r>
              <a:rPr lang="en-US" altLang="nl-BE" sz="1800" dirty="0" err="1" smtClean="0">
                <a:latin typeface="Arial" panose="020B0604020202020204" pitchFamily="34" charset="0"/>
              </a:rPr>
              <a:t>Relevante</a:t>
            </a:r>
            <a:r>
              <a:rPr lang="en-US" altLang="nl-BE" sz="1800" dirty="0" smtClean="0">
                <a:latin typeface="Arial" panose="020B0604020202020204" pitchFamily="34" charset="0"/>
              </a:rPr>
              <a:t> </a:t>
            </a:r>
            <a:r>
              <a:rPr lang="en-US" altLang="nl-BE" sz="1800" dirty="0" err="1" smtClean="0">
                <a:latin typeface="Arial" panose="020B0604020202020204" pitchFamily="34" charset="0"/>
              </a:rPr>
              <a:t>Bilder</a:t>
            </a:r>
            <a:endParaRPr lang="nl-BE" altLang="nl-BE" sz="1800" dirty="0" smtClean="0">
              <a:latin typeface="Arial" panose="020B0604020202020204" pitchFamily="34" charset="0"/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ARS Frage an das Auditorium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4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4368279" cy="4768395"/>
          </a:xfrm>
        </p:spPr>
        <p:txBody>
          <a:bodyPr/>
          <a:lstStyle/>
          <a:p>
            <a:pPr marL="0" indent="0">
              <a:buNone/>
            </a:pPr>
            <a:r>
              <a:rPr lang="de-DE" sz="2000" dirty="0" smtClean="0"/>
              <a:t>…</a:t>
            </a:r>
            <a:endParaRPr lang="de-CH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5</a:t>
            </a:fld>
            <a:endParaRPr lang="de-CH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5652120" y="2132856"/>
            <a:ext cx="18774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nl-B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Accident x-ray </a:t>
            </a:r>
            <a:endParaRPr lang="en-US" altLang="nl-BE" sz="1800" dirty="0" smtClean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nl-BE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Relevante</a:t>
            </a:r>
            <a:r>
              <a:rPr kumimoji="0" lang="en-US" altLang="nl-BE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nl-BE" sz="1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Bilder</a:t>
            </a:r>
            <a:endParaRPr kumimoji="0" lang="nl-BE" altLang="nl-B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Post-</a:t>
            </a:r>
            <a:r>
              <a:rPr lang="de-DE" dirty="0" err="1" smtClean="0"/>
              <a:t>op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Follow-</a:t>
            </a:r>
            <a:r>
              <a:rPr lang="de-DE" dirty="0" err="1" smtClean="0"/>
              <a:t>up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…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6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Komplikation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…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7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would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ARS Frage an das Auditorium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8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Post-Re-</a:t>
            </a:r>
            <a:r>
              <a:rPr lang="de-DE" dirty="0" err="1" smtClean="0"/>
              <a:t>Op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2000" dirty="0" smtClean="0"/>
              <a:t>…</a:t>
            </a:r>
            <a:endParaRPr lang="de-CH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Relevante Bilder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16BDF8-7D30-414F-8A87-8BDED48FF62F}" type="slidenum">
              <a:rPr lang="de-CH" smtClean="0"/>
              <a:pPr>
                <a:defRPr/>
              </a:pPr>
              <a:t>9</a:t>
            </a:fld>
            <a:endParaRPr lang="de-CH"/>
          </a:p>
        </p:txBody>
      </p:sp>
    </p:spTree>
    <p:extLst>
      <p:ext uri="{BB962C8B-B14F-4D97-AF65-F5344CB8AC3E}">
        <p14:creationId xmlns="" xmlns:p14="http://schemas.microsoft.com/office/powerpoint/2010/main" val="129566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OTRAUMA_w">
  <a:themeElements>
    <a:clrScheme name="AO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O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O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O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O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O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O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O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O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Presentation_AOTRAUMA_w</Template>
  <TotalTime>0</TotalTime>
  <Words>202</Words>
  <Application>Microsoft Office PowerPoint</Application>
  <PresentationFormat>Bildschirmpräsentation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Presentation_AOTRAUMA_w</vt:lpstr>
      <vt:lpstr>Themen</vt:lpstr>
      <vt:lpstr>Folie 2</vt:lpstr>
      <vt:lpstr>Prä-op / Ausgangslage</vt:lpstr>
      <vt:lpstr>What would you have done?</vt:lpstr>
      <vt:lpstr>Post-op</vt:lpstr>
      <vt:lpstr>Follow-up</vt:lpstr>
      <vt:lpstr>Komplikation</vt:lpstr>
      <vt:lpstr>What would you have done?</vt:lpstr>
      <vt:lpstr>Post-Re-Op</vt:lpstr>
      <vt:lpstr>Zur Diskussion</vt:lpstr>
      <vt:lpstr>Zusammenfassung / Take-home Message</vt:lpstr>
    </vt:vector>
  </TitlesOfParts>
  <Company>AO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Rieger Liane</dc:creator>
  <cp:lastModifiedBy>Philip Wilbrandt</cp:lastModifiedBy>
  <cp:revision>22</cp:revision>
  <dcterms:created xsi:type="dcterms:W3CDTF">2012-10-22T13:53:19Z</dcterms:created>
  <dcterms:modified xsi:type="dcterms:W3CDTF">2016-05-03T11:43:24Z</dcterms:modified>
  <cp:category>Template</cp:category>
</cp:coreProperties>
</file>